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6"/>
  </p:notesMasterIdLst>
  <p:handoutMasterIdLst>
    <p:handoutMasterId r:id="rId37"/>
  </p:handoutMasterIdLst>
  <p:sldIdLst>
    <p:sldId id="274" r:id="rId3"/>
    <p:sldId id="276" r:id="rId4"/>
    <p:sldId id="420" r:id="rId5"/>
    <p:sldId id="428" r:id="rId6"/>
    <p:sldId id="429" r:id="rId7"/>
    <p:sldId id="432" r:id="rId8"/>
    <p:sldId id="433" r:id="rId9"/>
    <p:sldId id="434" r:id="rId10"/>
    <p:sldId id="430" r:id="rId11"/>
    <p:sldId id="431" r:id="rId12"/>
    <p:sldId id="470" r:id="rId13"/>
    <p:sldId id="471" r:id="rId14"/>
    <p:sldId id="444" r:id="rId15"/>
    <p:sldId id="448" r:id="rId16"/>
    <p:sldId id="438" r:id="rId17"/>
    <p:sldId id="446" r:id="rId18"/>
    <p:sldId id="447" r:id="rId19"/>
    <p:sldId id="449" r:id="rId20"/>
    <p:sldId id="450" r:id="rId21"/>
    <p:sldId id="451" r:id="rId22"/>
    <p:sldId id="445" r:id="rId23"/>
    <p:sldId id="435" r:id="rId24"/>
    <p:sldId id="439" r:id="rId25"/>
    <p:sldId id="440" r:id="rId26"/>
    <p:sldId id="452" r:id="rId27"/>
    <p:sldId id="453" r:id="rId28"/>
    <p:sldId id="472" r:id="rId29"/>
    <p:sldId id="427" r:id="rId30"/>
    <p:sldId id="473" r:id="rId31"/>
    <p:sldId id="474" r:id="rId32"/>
    <p:sldId id="412" r:id="rId33"/>
    <p:sldId id="413" r:id="rId34"/>
    <p:sldId id="414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533" autoAdjust="0"/>
  </p:normalViewPr>
  <p:slideViewPr>
    <p:cSldViewPr>
      <p:cViewPr varScale="1">
        <p:scale>
          <a:sx n="73" d="100"/>
          <a:sy n="73" d="100"/>
        </p:scale>
        <p:origin x="414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87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23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2/14/2017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156#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judge.softuni.bg/Contests/Practice/Index/156#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judge.softuni.bg/Contests/Practice/Index/156#9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Practice/Index/156#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judge.softuni.bg/Contests/Practice/Index/156#11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judge.softuni.bg/Contests/Practice/Index/156#12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0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8.png"/><Relationship Id="rId14" Type="http://schemas.openxmlformats.org/officeDocument/2006/relationships/hyperlink" Target="http://www.indeavr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49.png"/><Relationship Id="rId10" Type="http://schemas.openxmlformats.org/officeDocument/2006/relationships/image" Target="../media/image4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udge.softuni.bg/Contests/Practice/Index/156#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156#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Practice/Index/156#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685800"/>
            <a:ext cx="8215099" cy="1095352"/>
          </a:xfrm>
        </p:spPr>
        <p:txBody>
          <a:bodyPr>
            <a:normAutofit/>
          </a:bodyPr>
          <a:lstStyle/>
          <a:p>
            <a:r>
              <a:rPr lang="bg-BG" dirty="0" smtClean="0"/>
              <a:t>Работа с по-сложни цикли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28800"/>
            <a:ext cx="8215099" cy="701700"/>
          </a:xfrm>
        </p:spPr>
        <p:txBody>
          <a:bodyPr>
            <a:normAutofit fontScale="92500"/>
          </a:bodyPr>
          <a:lstStyle/>
          <a:p>
            <a:r>
              <a:rPr lang="bg-BG" dirty="0" smtClean="0"/>
              <a:t>Цикли </a:t>
            </a:r>
            <a:r>
              <a:rPr lang="bg-BG" dirty="0"/>
              <a:t>със </a:t>
            </a:r>
            <a:r>
              <a:rPr lang="bg-BG" dirty="0" smtClean="0"/>
              <a:t>стъпка, </a:t>
            </a:r>
            <a:r>
              <a:rPr lang="en-US" dirty="0" smtClean="0"/>
              <a:t>While, Do…While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0812" y="3505200"/>
            <a:ext cx="2405705" cy="2640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841225" y="3384408"/>
            <a:ext cx="1240211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сложни</a:t>
            </a:r>
            <a:b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цикли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389812" y="2819400"/>
            <a:ext cx="4090546" cy="3389149"/>
            <a:chOff x="7558418" y="2819400"/>
            <a:chExt cx="3921940" cy="33891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въведе число в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диапазона</a:t>
            </a:r>
            <a:r>
              <a:rPr lang="bg-BG" dirty="0" smtClean="0"/>
              <a:t> 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…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dirty="0" smtClean="0"/>
              <a:t>]</a:t>
            </a:r>
            <a:endParaRPr lang="bg-BG" dirty="0" smtClean="0"/>
          </a:p>
          <a:p>
            <a:pPr lvl="1"/>
            <a:r>
              <a:rPr lang="bg-BG" dirty="0" smtClean="0"/>
              <a:t>При невалидно число да се въведе отново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Число в диапазона </a:t>
            </a:r>
            <a:r>
              <a:rPr lang="en-US" dirty="0" smtClean="0"/>
              <a:t>[1…100]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653872"/>
            <a:ext cx="10366376" cy="28315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1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&gt;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100: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print('Invalid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!')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print('The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is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:',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960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judge.softuni.bg/Contests/Practice/Index/156#5</a:t>
            </a:r>
            <a:endParaRPr lang="en-US" dirty="0"/>
          </a:p>
        </p:txBody>
      </p:sp>
      <p:pic>
        <p:nvPicPr>
          <p:cNvPr id="4098" name="Picture 2" descr="http://www.clker.com/cliparts/C/l/0/D/3/Q/reload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2925269"/>
            <a:ext cx="1971690" cy="174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070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780637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Цикли със стъпка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/>
              <a:t>w</a:t>
            </a:r>
            <a:r>
              <a:rPr lang="en-US" dirty="0" smtClean="0"/>
              <a:t>hile </a:t>
            </a:r>
            <a:r>
              <a:rPr lang="bg-BG" dirty="0" smtClean="0"/>
              <a:t>цикъл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69005" y="990600"/>
            <a:ext cx="3921940" cy="3389149"/>
            <a:chOff x="7558418" y="2819400"/>
            <a:chExt cx="3921940" cy="33891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36" y="1638642"/>
            <a:ext cx="2688569" cy="268856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413157" y="1728902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5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8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212"/>
            <a:ext cx="10363200" cy="820600"/>
          </a:xfrm>
        </p:spPr>
        <p:txBody>
          <a:bodyPr/>
          <a:lstStyle/>
          <a:p>
            <a:r>
              <a:rPr lang="bg-BG" dirty="0" smtClean="0"/>
              <a:t>Най-голям общ делител (НОД)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Алгоритъм на Евклид</a:t>
            </a:r>
            <a:endParaRPr lang="en-US" dirty="0"/>
          </a:p>
        </p:txBody>
      </p:sp>
      <p:pic>
        <p:nvPicPr>
          <p:cNvPr id="4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33" y="1295400"/>
            <a:ext cx="2670050" cy="3216926"/>
          </a:xfrm>
          <a:prstGeom prst="roundRect">
            <a:avLst>
              <a:gd name="adj" fmla="val 1806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s.tutorvista.com/cms/images/113/hcd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65" y="1295401"/>
            <a:ext cx="4873644" cy="3216924"/>
          </a:xfrm>
          <a:prstGeom prst="roundRect">
            <a:avLst>
              <a:gd name="adj" fmla="val 16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Най-голям общ делител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НОД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 smtClean="0"/>
              <a:t>на две естествени числа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 smtClean="0"/>
              <a:t> и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 smtClean="0"/>
              <a:t> </a:t>
            </a:r>
            <a:r>
              <a:rPr lang="bg-BG" sz="3200" dirty="0" smtClean="0"/>
              <a:t>е най-голямото число, което дели едновременно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 smtClean="0"/>
              <a:t>без остатък</a:t>
            </a:r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НОД(</a:t>
            </a:r>
            <a:r>
              <a:rPr lang="en-US" sz="3000" dirty="0"/>
              <a:t>24, 16</a:t>
            </a:r>
            <a:r>
              <a:rPr lang="bg-BG" sz="3000" dirty="0"/>
              <a:t>)</a:t>
            </a:r>
            <a:r>
              <a:rPr lang="en-US" sz="3000" dirty="0"/>
              <a:t> = 8</a:t>
            </a:r>
            <a:endParaRPr lang="bg-BG" sz="3000" dirty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НОД(67</a:t>
            </a:r>
            <a:r>
              <a:rPr lang="en-US" sz="3000" dirty="0" smtClean="0"/>
              <a:t>, 1</a:t>
            </a:r>
            <a:r>
              <a:rPr lang="bg-BG" sz="3000" dirty="0" smtClean="0"/>
              <a:t>8)</a:t>
            </a:r>
            <a:r>
              <a:rPr lang="en-US" sz="3000" dirty="0" smtClean="0"/>
              <a:t> </a:t>
            </a:r>
            <a:r>
              <a:rPr lang="en-US" sz="3000" dirty="0"/>
              <a:t>= </a:t>
            </a:r>
            <a:r>
              <a:rPr lang="bg-BG" sz="3000" dirty="0" smtClean="0"/>
              <a:t>1</a:t>
            </a:r>
          </a:p>
          <a:p>
            <a:pPr>
              <a:lnSpc>
                <a:spcPct val="110000"/>
              </a:lnSpc>
            </a:pPr>
            <a:r>
              <a:rPr lang="bg-BG" sz="3200" dirty="0" smtClean="0"/>
              <a:t>Алгоритъм на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Евклид</a:t>
            </a:r>
            <a:r>
              <a:rPr lang="bg-BG" sz="3200" dirty="0" smtClean="0"/>
              <a:t> за намиране на НОД</a:t>
            </a:r>
            <a:r>
              <a:rPr lang="en-US" sz="3200" dirty="0" smtClean="0"/>
              <a:t>:</a:t>
            </a:r>
            <a:endParaRPr lang="bg-BG" sz="3200" dirty="0" smtClean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Докато не достигнем остатък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lvl="2">
              <a:lnSpc>
                <a:spcPct val="110000"/>
              </a:lnSpc>
            </a:pPr>
            <a:r>
              <a:rPr lang="bg-BG" sz="2800" dirty="0" smtClean="0"/>
              <a:t>Делим по-голямото число на по-малкото</a:t>
            </a:r>
          </a:p>
          <a:p>
            <a:pPr lvl="2">
              <a:lnSpc>
                <a:spcPct val="110000"/>
              </a:lnSpc>
            </a:pPr>
            <a:r>
              <a:rPr lang="bg-BG" sz="2800" dirty="0" smtClean="0"/>
              <a:t>Взимаме остатъка от делението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Най-голям общ делител</a:t>
            </a:r>
            <a:r>
              <a:rPr lang="en-US" dirty="0" smtClean="0"/>
              <a:t> (</a:t>
            </a:r>
            <a:r>
              <a:rPr lang="bg-BG" dirty="0" smtClean="0"/>
              <a:t>НОД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7289" y="2389496"/>
            <a:ext cx="3490123" cy="1196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НОД(12</a:t>
            </a:r>
            <a:r>
              <a:rPr lang="en-US" sz="3000" dirty="0">
                <a:solidFill>
                  <a:prstClr val="white"/>
                </a:solidFill>
              </a:rPr>
              <a:t>, </a:t>
            </a:r>
            <a:r>
              <a:rPr lang="bg-BG" sz="3000" dirty="0">
                <a:solidFill>
                  <a:prstClr val="white"/>
                </a:solidFill>
              </a:rPr>
              <a:t>24)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 smtClean="0">
                <a:solidFill>
                  <a:prstClr val="white"/>
                </a:solidFill>
              </a:rPr>
              <a:t>12</a:t>
            </a:r>
            <a:endParaRPr lang="en-US" sz="3000" dirty="0" smtClean="0">
              <a:solidFill>
                <a:prstClr val="white"/>
              </a:solidFill>
            </a:endParaRP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НОД(15, 9) = 3</a:t>
            </a:r>
            <a:endParaRPr lang="bg-BG" sz="30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84444" y="4060208"/>
            <a:ext cx="319636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b ≠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oldB = 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oldB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а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89812" y="2389495"/>
            <a:ext cx="34901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</a:t>
            </a:r>
            <a:r>
              <a:rPr lang="en-US" sz="3000" dirty="0" smtClean="0">
                <a:solidFill>
                  <a:prstClr val="white"/>
                </a:solidFill>
              </a:rPr>
              <a:t>10, 10</a:t>
            </a:r>
            <a:r>
              <a:rPr lang="bg-BG" sz="3000" dirty="0" smtClean="0">
                <a:solidFill>
                  <a:prstClr val="white"/>
                </a:solidFill>
              </a:rPr>
              <a:t>)</a:t>
            </a:r>
            <a:r>
              <a:rPr lang="en-US" sz="3000" dirty="0" smtClean="0">
                <a:solidFill>
                  <a:prstClr val="white"/>
                </a:solidFill>
              </a:rPr>
              <a:t> </a:t>
            </a:r>
            <a:r>
              <a:rPr lang="en-US" sz="3000" dirty="0">
                <a:solidFill>
                  <a:prstClr val="white"/>
                </a:solidFill>
              </a:rPr>
              <a:t>= </a:t>
            </a:r>
            <a:r>
              <a:rPr lang="bg-BG" sz="3000" dirty="0" smtClean="0">
                <a:solidFill>
                  <a:prstClr val="white"/>
                </a:solidFill>
              </a:rPr>
              <a:t>1</a:t>
            </a:r>
            <a:r>
              <a:rPr lang="en-US" sz="3000" dirty="0" smtClean="0">
                <a:solidFill>
                  <a:prstClr val="white"/>
                </a:solidFill>
              </a:rPr>
              <a:t>0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</a:t>
            </a:r>
            <a:r>
              <a:rPr lang="en-US" sz="3000" dirty="0" smtClean="0">
                <a:solidFill>
                  <a:prstClr val="white"/>
                </a:solidFill>
              </a:rPr>
              <a:t>100, 88</a:t>
            </a:r>
            <a:r>
              <a:rPr lang="bg-BG" sz="3000" dirty="0" smtClean="0">
                <a:solidFill>
                  <a:prstClr val="white"/>
                </a:solidFill>
              </a:rPr>
              <a:t>) = </a:t>
            </a:r>
            <a:r>
              <a:rPr lang="en-US" sz="3000" dirty="0" smtClean="0">
                <a:solidFill>
                  <a:prstClr val="white"/>
                </a:solidFill>
              </a:rPr>
              <a:t>4</a:t>
            </a:r>
            <a:endParaRPr lang="bg-BG" sz="3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9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въведат цели числа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 smtClean="0"/>
              <a:t> и да се намери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НОД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Алгоритъм на Евклид за НОД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91749"/>
            <a:ext cx="10366376" cy="35209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int(input())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!= 0: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oldB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%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oldB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GCD =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judge.softuni.bg/Contests/Practice/Index/156#6</a:t>
            </a:r>
            <a:endParaRPr lang="en-US" dirty="0"/>
          </a:p>
        </p:txBody>
      </p:sp>
      <p:pic>
        <p:nvPicPr>
          <p:cNvPr id="6146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786" y="2971800"/>
            <a:ext cx="2297151" cy="276765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7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5883" t="9229" r="6685" b="9229"/>
          <a:stretch/>
        </p:blipFill>
        <p:spPr>
          <a:xfrm>
            <a:off x="2762534" y="1600200"/>
            <a:ext cx="6622126" cy="3564254"/>
          </a:xfrm>
          <a:prstGeom prst="roundRect">
            <a:avLst>
              <a:gd name="adj" fmla="val 3432"/>
            </a:avLst>
          </a:prstGeom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4" y="5504000"/>
            <a:ext cx="10820398" cy="820600"/>
          </a:xfrm>
        </p:spPr>
        <p:txBody>
          <a:bodyPr/>
          <a:lstStyle/>
          <a:p>
            <a:r>
              <a:rPr lang="bg-BG" dirty="0" smtClean="0"/>
              <a:t>Безкрайни цикли и оператор </a:t>
            </a:r>
            <a:r>
              <a:rPr lang="en-US" dirty="0" smtClean="0">
                <a:latin typeface="Consolas" panose="020B0609020204030204" pitchFamily="49" charset="0"/>
              </a:rPr>
              <a:t>break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192963" y="1733223"/>
            <a:ext cx="2193746" cy="2193746"/>
            <a:chOff x="7740739" y="1887573"/>
            <a:chExt cx="2193746" cy="2193746"/>
          </a:xfrm>
        </p:grpSpPr>
        <p:pic>
          <p:nvPicPr>
            <p:cNvPr id="2058" name="Picture 10" descr="https://cdn3.iconfinder.com/data/icons/UltimateGnome/256x256/actions/go-jum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9691">
              <a:off x="7740739" y="1887573"/>
              <a:ext cx="2193746" cy="2193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 rot="937806">
              <a:off x="8184463" y="2237096"/>
              <a:ext cx="1170513" cy="381000"/>
            </a:xfrm>
            <a:prstGeom prst="rect">
              <a:avLst/>
            </a:prstGeom>
            <a:noFill/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break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 rot="2657645">
            <a:off x="4765364" y="3120717"/>
            <a:ext cx="26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 smtClean="0">
                <a:solidFill>
                  <a:schemeClr val="accent6">
                    <a:lumMod val="50000"/>
                  </a:schemeClr>
                </a:solidFill>
              </a:rPr>
              <a:t>безкраен цикъл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7" name="Picture 10" descr="https://cdn3.iconfinder.com/data/icons/UltimateGnome/256x256/actions/go-ju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882" flipH="1">
            <a:off x="1535629" y="2077885"/>
            <a:ext cx="2441854" cy="21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 rot="20486230">
            <a:off x="2190946" y="2313153"/>
            <a:ext cx="1203749" cy="466362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832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Безкраен цикъл </a:t>
            </a:r>
            <a:r>
              <a:rPr lang="bg-BG" dirty="0" smtClean="0"/>
              <a:t>е когато повтаряме нещо до безкрайност: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Безкраен 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005382"/>
            <a:ext cx="10366376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True: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print('Infinite loop')</a:t>
            </a:r>
          </a:p>
        </p:txBody>
      </p:sp>
      <p:pic>
        <p:nvPicPr>
          <p:cNvPr id="5122" name="Picture 2" descr="http://www.infiniteimpactmsu.com/s/811/images/editor/infinite_impact/infinite-impact-ico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3211932"/>
            <a:ext cx="6099176" cy="328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05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Едно число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е </a:t>
                </a:r>
                <a:r>
                  <a:rPr lang="bg-BG" sz="3200" dirty="0" smtClean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 smtClean="0"/>
                  <a:t>, ако се дели единствено на </a:t>
                </a:r>
                <a:r>
                  <a:rPr lang="bg-BG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bg-BG" sz="3200" dirty="0" smtClean="0"/>
                  <a:t> и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 smtClean="0"/>
                  <a:t>Прости числа: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5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7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11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17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19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29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31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37</a:t>
                </a:r>
                <a:r>
                  <a:rPr lang="bg-BG" sz="3000" dirty="0" smtClean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41</a:t>
                </a:r>
                <a:r>
                  <a:rPr lang="bg-BG" sz="3000" dirty="0" smtClean="0"/>
                  <a:t>,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43</a:t>
                </a:r>
                <a:r>
                  <a:rPr lang="bg-BG" sz="3000" dirty="0" smtClean="0"/>
                  <a:t>, …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 smtClean="0"/>
                  <a:t>Непрости (композитни) числа: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10</a:t>
                </a:r>
                <a:r>
                  <a:rPr lang="bg-BG" sz="3000" dirty="0"/>
                  <a:t> = 2 * 5,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21 </a:t>
                </a:r>
                <a:r>
                  <a:rPr lang="bg-BG" sz="3000" dirty="0" smtClean="0"/>
                  <a:t>= 3 </a:t>
                </a:r>
                <a:r>
                  <a:rPr lang="bg-BG" sz="3000" dirty="0"/>
                  <a:t>* </a:t>
                </a:r>
                <a:r>
                  <a:rPr lang="bg-BG" sz="3000" dirty="0" smtClean="0"/>
                  <a:t>7,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143</a:t>
                </a:r>
                <a:r>
                  <a:rPr lang="bg-BG" sz="3000" dirty="0" smtClean="0"/>
                  <a:t> = 13 * 11</a:t>
                </a:r>
              </a:p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Едно число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е просто, ако се дели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на число между </a:t>
                </a:r>
                <a:r>
                  <a:rPr lang="bg-BG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bg-BG" sz="3200" dirty="0" smtClean="0"/>
                  <a:t> и</a:t>
                </a:r>
                <a:r>
                  <a:rPr lang="en-US" sz="3200" dirty="0" smtClean="0"/>
                  <a:t>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n-1</a:t>
                </a:r>
                <a:endParaRPr lang="en-US" sz="32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Алгоритъм за проверка дали число е </a:t>
                </a:r>
                <a:r>
                  <a:rPr lang="bg-BG" sz="3200" dirty="0" smtClean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 smtClean="0"/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Проверяваме дали 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/>
                  <a:t>се дели на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…, </a:t>
                </a:r>
                <a:r>
                  <a:rPr lang="en-US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n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-1</a:t>
                </a:r>
                <a:endParaRPr lang="bg-BG" sz="30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Ако се раздели, значи е композитно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Ако не се раздели, значи е просто</a:t>
                </a:r>
                <a:endParaRPr lang="en-US" dirty="0" smtClean="0"/>
              </a:p>
              <a:p>
                <a:pPr marL="304747" lvl="1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Оптимизация: вместо до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n-1</a:t>
                </a:r>
                <a:r>
                  <a:rPr lang="en-US" dirty="0" smtClean="0"/>
                  <a:t> </a:t>
                </a:r>
                <a:r>
                  <a:rPr lang="bg-BG" dirty="0" smtClean="0"/>
                  <a:t>да се проверяват делители до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b="1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  <a:blipFill rotWithShape="0">
                <a:blip r:embed="rId2"/>
                <a:stretch>
                  <a:fillRect l="-1033" t="-1641" b="-3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Прости числа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69" y="3772557"/>
            <a:ext cx="2385443" cy="20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9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900" dirty="0" smtClean="0"/>
              <a:t>Проверка за просто число. Оператор </a:t>
            </a:r>
            <a:r>
              <a:rPr lang="en-US" sz="3900" dirty="0"/>
              <a:t>break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234619"/>
            <a:ext cx="10366376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prime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2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i*i &lt;= n: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i ==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0: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alse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 += 1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print('The number is prime:', prime)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9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246812" y="4114800"/>
            <a:ext cx="4294496" cy="704249"/>
          </a:xfrm>
          <a:prstGeom prst="wedgeRoundRectCallout">
            <a:avLst>
              <a:gd name="adj1" fmla="val -119073"/>
              <a:gd name="adj2" fmla="val 224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излиза от цикъла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0800000" flipV="1">
            <a:off x="967404" y="4106840"/>
            <a:ext cx="1066800" cy="1025856"/>
          </a:xfrm>
          <a:prstGeom prst="bentConnector3">
            <a:avLst>
              <a:gd name="adj1" fmla="val 14339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060" y="1821191"/>
            <a:ext cx="2432515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7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Да се напише програма, която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въвежда четно число</a:t>
            </a:r>
          </a:p>
          <a:p>
            <a:pPr lvl="1"/>
            <a:r>
              <a:rPr lang="bg-BG" sz="3000" dirty="0" smtClean="0"/>
              <a:t>При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невалидно число </a:t>
            </a:r>
            <a:r>
              <a:rPr lang="bg-BG" sz="3000" dirty="0" smtClean="0"/>
              <a:t>да връща към повторно въвеждане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Оператор </a:t>
            </a:r>
            <a:r>
              <a:rPr lang="en-US" dirty="0" smtClean="0"/>
              <a:t>break </a:t>
            </a:r>
            <a:r>
              <a:rPr lang="bg-BG" dirty="0" smtClean="0"/>
              <a:t>в безкраен цикъл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2188" y="2543616"/>
            <a:ext cx="10207624" cy="36132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True: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sys.stdout.write('Enter even number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')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2 ==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0: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 #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even number </a:t>
            </a:r>
            <a:r>
              <a:rPr lang="bg-BG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 from the loop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print('The number is not even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.')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print('Even number entered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:',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261617" y="2636037"/>
            <a:ext cx="2216908" cy="1288800"/>
            <a:chOff x="9094190" y="2597400"/>
            <a:chExt cx="2216908" cy="1288800"/>
          </a:xfrm>
        </p:grpSpPr>
        <p:pic>
          <p:nvPicPr>
            <p:cNvPr id="7" name="Picture 2" descr="http://www.infiniteimpactmsu.com/s/811/images/editor/infinite_impact/infinite-impact-icon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190" y="2970223"/>
              <a:ext cx="1698540" cy="91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5891" y="2597400"/>
              <a:ext cx="1165207" cy="95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39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88815" y="1841016"/>
            <a:ext cx="7808997" cy="406633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bg-BG" dirty="0"/>
              <a:t>По-сложни конструкции за цикъл:</a:t>
            </a:r>
            <a:endParaRPr lang="en-US" dirty="0"/>
          </a:p>
          <a:p>
            <a:pPr lvl="1"/>
            <a:r>
              <a:rPr lang="bg-BG" dirty="0" smtClean="0"/>
              <a:t>цикъл </a:t>
            </a:r>
            <a:r>
              <a:rPr lang="bg-BG" dirty="0"/>
              <a:t>със </a:t>
            </a:r>
            <a:r>
              <a:rPr lang="bg-BG" dirty="0" smtClean="0"/>
              <a:t>стъпка</a:t>
            </a:r>
          </a:p>
          <a:p>
            <a:pPr lvl="1"/>
            <a:r>
              <a:rPr lang="bg-BG" dirty="0" smtClean="0"/>
              <a:t>цикъл с намаляваща стъпка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 smtClean="0"/>
              <a:t>цикъл</a:t>
            </a:r>
            <a:endParaRPr lang="en-US" dirty="0" smtClean="0"/>
          </a:p>
          <a:p>
            <a:pPr lvl="1"/>
            <a:r>
              <a:rPr lang="bg-BG" dirty="0" smtClean="0"/>
              <a:t>безкраен цикъл и 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</a:p>
          <a:p>
            <a:pPr lvl="1"/>
            <a:r>
              <a:rPr lang="bg-BG" dirty="0" smtClean="0"/>
              <a:t>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continue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0"/>
            <a:r>
              <a:rPr lang="bg-BG" dirty="0"/>
              <a:t>По-сложни задачи с вложени </a:t>
            </a:r>
            <a:r>
              <a:rPr lang="bg-BG" dirty="0" smtClean="0"/>
              <a:t>цикли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70812" y="1243633"/>
            <a:ext cx="3827607" cy="4928567"/>
            <a:chOff x="7860965" y="1217225"/>
            <a:chExt cx="3827607" cy="49285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0965" y="1549758"/>
              <a:ext cx="3564398" cy="4596034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9766411" y="1217225"/>
              <a:ext cx="1922161" cy="1678375"/>
              <a:chOff x="7558418" y="2564463"/>
              <a:chExt cx="4019280" cy="364408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8418" y="3391125"/>
                <a:ext cx="3737958" cy="281742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8827" y="2564463"/>
                <a:ext cx="1728871" cy="168670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Справяне с грешни числа: </a:t>
            </a:r>
            <a:r>
              <a:rPr lang="en-US" dirty="0" smtClean="0">
                <a:latin typeface="Consolas" panose="020B0609020204030204" pitchFamily="49" charset="0"/>
              </a:rPr>
              <a:t>try</a:t>
            </a:r>
            <a:r>
              <a:rPr lang="en-US" dirty="0" smtClean="0"/>
              <a:t> … </a:t>
            </a:r>
            <a:r>
              <a:rPr lang="en-US" dirty="0" smtClean="0">
                <a:latin typeface="Consolas" panose="020B0609020204030204" pitchFamily="49" charset="0"/>
              </a:rPr>
              <a:t>except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1117242"/>
            <a:ext cx="10664824" cy="50906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True: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sys.stdout.write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('Enter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number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int(input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print('Invalid number')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 % 2 == 0: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print('The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is not even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.')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('Even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entered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:',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n)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900551" y="3323216"/>
            <a:ext cx="5105400" cy="970739"/>
          </a:xfrm>
          <a:prstGeom prst="wedgeRoundRectCallout">
            <a:avLst>
              <a:gd name="adj1" fmla="val -57561"/>
              <a:gd name="adj2" fmla="val -110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int(…)</a:t>
            </a:r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гръмне, ще се изпълни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except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блокът</a:t>
            </a:r>
            <a:endParaRPr lang="bg-BG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677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10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765" y="1943131"/>
            <a:ext cx="1871647" cy="1460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259" y="4381293"/>
            <a:ext cx="1225554" cy="1220032"/>
          </a:xfrm>
          <a:prstGeom prst="rect">
            <a:avLst/>
          </a:prstGeom>
        </p:spPr>
      </p:pic>
      <p:cxnSp>
        <p:nvCxnSpPr>
          <p:cNvPr id="8" name="Право съединение 7"/>
          <p:cNvCxnSpPr/>
          <p:nvPr/>
        </p:nvCxnSpPr>
        <p:spPr>
          <a:xfrm flipH="1">
            <a:off x="989012" y="4191000"/>
            <a:ext cx="9906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9"/>
          <p:cNvCxnSpPr/>
          <p:nvPr/>
        </p:nvCxnSpPr>
        <p:spPr>
          <a:xfrm rot="16200000" flipV="1">
            <a:off x="371477" y="2582864"/>
            <a:ext cx="2247869" cy="968403"/>
          </a:xfrm>
          <a:prstGeom prst="bentConnector3">
            <a:avLst>
              <a:gd name="adj1" fmla="val -55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76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4" y="5427800"/>
            <a:ext cx="10363198" cy="820600"/>
          </a:xfrm>
        </p:spPr>
        <p:txBody>
          <a:bodyPr/>
          <a:lstStyle/>
          <a:p>
            <a:r>
              <a:rPr lang="bg-BG" dirty="0" smtClean="0"/>
              <a:t>Задачи с цикли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84612" y="1236800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2052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273335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837612" y="1693951"/>
            <a:ext cx="2359356" cy="2816596"/>
            <a:chOff x="8837612" y="1693951"/>
            <a:chExt cx="2359356" cy="28165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054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62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Числата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Фибоначи</a:t>
            </a:r>
            <a:r>
              <a:rPr lang="bg-BG" dirty="0" smtClean="0"/>
              <a:t> са следните: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34</a:t>
            </a:r>
            <a:r>
              <a:rPr lang="en-US" dirty="0" smtClean="0"/>
              <a:t>, …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0</a:t>
            </a:r>
            <a:r>
              <a:rPr lang="en-US" noProof="1" smtClean="0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1</a:t>
            </a:r>
            <a:r>
              <a:rPr lang="en-US" noProof="1" smtClean="0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n</a:t>
            </a:r>
            <a:r>
              <a:rPr lang="en-US" noProof="1" smtClean="0"/>
              <a:t> = F</a:t>
            </a:r>
            <a:r>
              <a:rPr lang="en-US" sz="3600" baseline="-25000" noProof="1" smtClean="0"/>
              <a:t>n-1</a:t>
            </a:r>
            <a:r>
              <a:rPr lang="en-US" noProof="1" smtClean="0"/>
              <a:t> + F</a:t>
            </a:r>
            <a:r>
              <a:rPr lang="en-US" sz="3600" baseline="-25000" noProof="1" smtClean="0"/>
              <a:t>n-2</a:t>
            </a:r>
            <a:endParaRPr lang="en-US" sz="3600" baseline="-25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 на Фибоначи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111" y="3781520"/>
            <a:ext cx="3973301" cy="231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Пример: </a:t>
            </a:r>
            <a:r>
              <a:rPr lang="en-US" sz="3200" dirty="0" smtClean="0">
                <a:solidFill>
                  <a:prstClr val="white"/>
                </a:solidFill>
              </a:rPr>
              <a:t>F(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 smtClean="0">
                <a:solidFill>
                  <a:prstClr val="white"/>
                </a:solidFill>
              </a:rPr>
              <a:t>) </a:t>
            </a:r>
            <a:r>
              <a:rPr lang="en-US" sz="3200" dirty="0">
                <a:solidFill>
                  <a:prstClr val="white"/>
                </a:solidFill>
              </a:rPr>
              <a:t>=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987</a:t>
            </a:r>
            <a:endParaRPr lang="bg-BG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Да се въведе </a:t>
            </a:r>
            <a:r>
              <a:rPr lang="en-US" sz="3200" b="1" dirty="0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bg-BG" sz="3200" dirty="0">
                <a:solidFill>
                  <a:prstClr val="white"/>
                </a:solidFill>
              </a:rPr>
              <a:t>и </a:t>
            </a:r>
            <a:r>
              <a:rPr lang="bg-BG" sz="3200" dirty="0" smtClean="0">
                <a:solidFill>
                  <a:prstClr val="white"/>
                </a:solidFill>
              </a:rPr>
              <a:t>да се пресметна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-</a:t>
            </a:r>
            <a:r>
              <a:rPr lang="bg-BG" sz="3200" dirty="0">
                <a:solidFill>
                  <a:prstClr val="white"/>
                </a:solidFill>
              </a:rPr>
              <a:t>тото число на Фибоначи</a:t>
            </a: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32413" y="2006394"/>
            <a:ext cx="7148399" cy="36733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range(n-1):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fNext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 =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 =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fNext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print(f1)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1722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</a:t>
            </a:r>
            <a:r>
              <a:rPr lang="en-US" dirty="0" smtClean="0">
                <a:hlinkClick r:id="rId2"/>
              </a:rPr>
              <a:t>1</a:t>
            </a:r>
            <a:endParaRPr lang="en-US" dirty="0"/>
          </a:p>
        </p:txBody>
      </p:sp>
      <p:pic>
        <p:nvPicPr>
          <p:cNvPr id="9218" name="Picture 2" descr="https://encrypted-tbn2.gstatic.com/images?q=tbn:ANd9GcSpmKhMIjTyWTCKux2Zb70JWS-gvL6dYvJP1g1lPVZSD0oG4us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70" y="3885126"/>
            <a:ext cx="1654374" cy="18907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0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пирамида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Пирамида от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7710" y="3301019"/>
            <a:ext cx="1447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77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7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3592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27100" y="3301019"/>
            <a:ext cx="2020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27100" y="2031620"/>
            <a:ext cx="2020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3850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72404" y="3301019"/>
            <a:ext cx="2017799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72405" y="2031620"/>
            <a:ext cx="201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728902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211117" y="3301019"/>
            <a:ext cx="3146783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13 14 15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11118" y="2031620"/>
            <a:ext cx="314678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62231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60412" y="611914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616" y="3417557"/>
            <a:ext cx="1042506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</a:t>
            </a:r>
            <a:r>
              <a:rPr lang="bg-BG" dirty="0" smtClean="0"/>
              <a:t>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in range(1, n+1):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 in range(row)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(col &gt;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0):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sys.stdout.write(' ')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sys.stdout.write(str(num))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+= 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(num &gt; 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&gt; 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66212" y="3701589"/>
            <a:ext cx="2020800" cy="23944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pic>
        <p:nvPicPr>
          <p:cNvPr id="7" name="Picture 4" descr="http://findicons.com/files/icons/2625/google_plus_interface_icons/128/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12" y="1549728"/>
            <a:ext cx="1789200" cy="17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5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таблица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26110" y="3301019"/>
            <a:ext cx="14477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261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7" name="Down Arrow 6"/>
          <p:cNvSpPr/>
          <p:nvPr/>
        </p:nvSpPr>
        <p:spPr>
          <a:xfrm>
            <a:off x="37976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965500" y="3301019"/>
            <a:ext cx="22437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65500" y="2031620"/>
            <a:ext cx="224371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88234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0805" y="3301019"/>
            <a:ext cx="185040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0805" y="2031620"/>
            <a:ext cx="1850407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08360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judge.softuni.bg/Contests/Practice/Index/156#</a:t>
            </a:r>
            <a:r>
              <a:rPr lang="bg-BG" dirty="0" smtClean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141412" y="3301019"/>
            <a:ext cx="1447801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141412" y="2031620"/>
            <a:ext cx="144780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1712911" y="2801095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pic>
        <p:nvPicPr>
          <p:cNvPr id="11266" name="Picture 2" descr="https://revelsystems.com/wp-content/uploads/2013/07/pos-feat-matrix-inventory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3" y="4615292"/>
            <a:ext cx="1607350" cy="16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in range(n):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 in range(n):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row + col +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num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 * n -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sys.stdout.write(str(num)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judge.softuni.bg/Contests/Practice/Index/156#</a:t>
            </a:r>
            <a:r>
              <a:rPr lang="bg-BG" dirty="0" smtClean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43221" y="3210866"/>
            <a:ext cx="21675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4741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</a:t>
            </a:r>
            <a:r>
              <a:rPr lang="bg-BG" dirty="0" smtClean="0"/>
              <a:t>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887533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По-сложни задачи с цикли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84612" y="868896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7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19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05431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8837612" y="1326047"/>
            <a:ext cx="2359356" cy="2816596"/>
            <a:chOff x="8837612" y="1693951"/>
            <a:chExt cx="2359356" cy="28165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2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093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877802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Можем да ползваме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 smtClean="0"/>
              <a:t>-</a:t>
            </a:r>
            <a:r>
              <a:rPr lang="bg-BG" sz="3200" dirty="0" smtClean="0"/>
              <a:t>цикли със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стъпка</a:t>
            </a:r>
            <a:r>
              <a:rPr lang="bg-BG" sz="3200" dirty="0" smtClean="0"/>
              <a:t>:</a:t>
            </a:r>
            <a:endParaRPr lang="en-US" sz="3200" dirty="0" smtClean="0"/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bg-BG" sz="3200" dirty="0" smtClean="0"/>
              <a:t>Цикл</a:t>
            </a:r>
            <a:r>
              <a:rPr lang="bg-BG" sz="3200" dirty="0"/>
              <a:t>и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 smtClean="0"/>
              <a:t> </a:t>
            </a:r>
            <a:r>
              <a:rPr lang="bg-BG" sz="3200" dirty="0" smtClean="0"/>
              <a:t>повтаря докато</a:t>
            </a:r>
            <a:br>
              <a:rPr lang="bg-BG" sz="3200" dirty="0" smtClean="0"/>
            </a:br>
            <a:r>
              <a:rPr lang="bg-BG" sz="3200" dirty="0" smtClean="0"/>
              <a:t>е в сила дадено условие: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579454"/>
            <a:ext cx="688563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in range(1, n+1,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print(i)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60412" y="4139833"/>
            <a:ext cx="688563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 </a:t>
            </a:r>
            <a:r>
              <a:rPr lang="pt-BR" sz="30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 += 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877802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Можем да ползваме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bg-BG" sz="3000" dirty="0" smtClean="0"/>
              <a:t>за да спрем цикъл;</a:t>
            </a: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bg-BG" sz="3000" dirty="0" smtClean="0"/>
              <a:t>Можем да ползваме </a:t>
            </a:r>
            <a:r>
              <a:rPr lang="fr-FR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continue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bg-BG" sz="3000" dirty="0" smtClean="0"/>
              <a:t>за </a:t>
            </a:r>
            <a:r>
              <a:rPr lang="bg-BG" sz="3000" dirty="0"/>
              <a:t>да </a:t>
            </a:r>
            <a:r>
              <a:rPr lang="bg-BG" sz="3000" dirty="0" smtClean="0"/>
              <a:t>отидем с следващата итерация на цикъл</a:t>
            </a:r>
            <a:r>
              <a:rPr lang="bg-BG" sz="3000" dirty="0"/>
              <a:t>:</a:t>
            </a:r>
            <a:endParaRPr lang="en-US" sz="30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06118" y="3106618"/>
            <a:ext cx="6885636" cy="36379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1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True: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 &gt;= 10: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fr-FR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% 2 == 0: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continue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print(num)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 += 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52303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0637"/>
            <a:ext cx="10363200" cy="820600"/>
          </a:xfrm>
        </p:spPr>
        <p:txBody>
          <a:bodyPr/>
          <a:lstStyle/>
          <a:p>
            <a:r>
              <a:rPr lang="bg-BG" smtClean="0"/>
              <a:t>Цикл</a:t>
            </a:r>
            <a:r>
              <a:rPr lang="bg-BG"/>
              <a:t>и</a:t>
            </a:r>
            <a:r>
              <a:rPr lang="bg-BG" smtClean="0"/>
              <a:t> </a:t>
            </a:r>
            <a:r>
              <a:rPr lang="bg-BG" dirty="0" smtClean="0"/>
              <a:t>със стъпка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bg-BG" dirty="0" smtClean="0"/>
              <a:t>Работа с по-сложни </a:t>
            </a:r>
            <a:r>
              <a:rPr lang="en-US" b="1" dirty="0" smtClean="0">
                <a:latin typeface="Consolas" panose="020B0609020204030204" pitchFamily="49" charset="0"/>
              </a:rPr>
              <a:t>for</a:t>
            </a:r>
            <a:r>
              <a:rPr lang="en-US" dirty="0" smtClean="0"/>
              <a:t>-</a:t>
            </a:r>
            <a:r>
              <a:rPr lang="bg-BG" dirty="0" smtClean="0"/>
              <a:t>цикли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5212" y="990600"/>
            <a:ext cx="3921940" cy="3389149"/>
            <a:chOff x="7558418" y="2819400"/>
            <a:chExt cx="3921940" cy="3389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12" y="1638642"/>
            <a:ext cx="2688569" cy="2688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911" y="1504518"/>
            <a:ext cx="3859102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877802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Можем да ползваме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try-except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bg-BG" sz="3000" dirty="0" smtClean="0"/>
              <a:t>за да видим кога програмата гърми:</a:t>
            </a:r>
            <a:endParaRPr lang="en-US" sz="30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06118" y="2362200"/>
            <a:ext cx="6885636" cy="17912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0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int(input())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print('Invalid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number')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24559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'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'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'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C#'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'Софтуерен университет'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en-US" dirty="0" smtClean="0"/>
              <a:t> </a:t>
            </a:r>
            <a:r>
              <a:rPr lang="en-US" dirty="0"/>
              <a:t>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134829" y="3449156"/>
            <a:ext cx="228600" cy="457201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719457"/>
            <a:ext cx="10363200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in range(1, n+1, 3):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print(i)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 smtClean="0"/>
              <a:t> до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</a:t>
            </a:r>
            <a:r>
              <a:rPr lang="bg-BG" dirty="0" smtClean="0"/>
              <a:t>със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bg-BG" dirty="0" smtClean="0"/>
              <a:t>, …,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94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97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1 </a:t>
            </a:r>
            <a:r>
              <a:rPr lang="bg-BG" dirty="0" smtClean="0"/>
              <a:t>до</a:t>
            </a:r>
            <a:r>
              <a:rPr lang="en-US" dirty="0" smtClean="0"/>
              <a:t> N </a:t>
            </a:r>
            <a:r>
              <a:rPr lang="bg-BG" dirty="0" smtClean="0"/>
              <a:t>през 3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780212" y="4020676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Задаване на стъпка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190" y="3048000"/>
            <a:ext cx="1279211" cy="127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303083" y="3443734"/>
            <a:ext cx="1105530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in range(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n, 0,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</a:t>
            </a:r>
            <a:r>
              <a:rPr 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print(i)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1411474"/>
          </a:xfrm>
        </p:spPr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 smtClean="0"/>
              <a:t> до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 smtClean="0"/>
              <a:t> </a:t>
            </a:r>
            <a:r>
              <a:rPr lang="bg-BG" dirty="0" smtClean="0"/>
              <a:t>в обратен ред</a:t>
            </a:r>
            <a:r>
              <a:rPr lang="en-US" dirty="0" smtClean="0"/>
              <a:t> (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bg-BG" dirty="0" smtClean="0"/>
              <a:t>)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99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98</a:t>
            </a:r>
            <a:r>
              <a:rPr lang="bg-BG" dirty="0" smtClean="0"/>
              <a:t>, …,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N</a:t>
            </a:r>
            <a:r>
              <a:rPr lang="bg-BG" dirty="0" smtClean="0"/>
              <a:t> до 1 в обратен ред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07678" y="3443734"/>
            <a:ext cx="516908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619372" y="3207505"/>
            <a:ext cx="2362200" cy="1070309"/>
          </a:xfrm>
          <a:prstGeom prst="wedgeRoundRectCallout">
            <a:avLst>
              <a:gd name="adj1" fmla="val -108248"/>
              <a:gd name="adj2" fmla="val -247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Отрицателна стъпка: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-1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896503" y="4282313"/>
            <a:ext cx="1872836" cy="1419677"/>
          </a:xfrm>
          <a:prstGeom prst="wedgeRoundRectCallout">
            <a:avLst>
              <a:gd name="adj1" fmla="val -90930"/>
              <a:gd name="adj2" fmla="val -717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Обърнат интервал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279" y="4950102"/>
            <a:ext cx="2691113" cy="685872"/>
          </a:xfrm>
          <a:prstGeom prst="roundRect">
            <a:avLst>
              <a:gd name="adj" fmla="val 7278"/>
            </a:avLst>
          </a:prstGeom>
        </p:spPr>
      </p:pic>
    </p:spTree>
    <p:extLst>
      <p:ext uri="{BB962C8B-B14F-4D97-AF65-F5344CB8AC3E}">
        <p14:creationId xmlns:p14="http://schemas.microsoft.com/office/powerpoint/2010/main" val="247405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 smtClean="0"/>
              <a:t> до</a:t>
            </a:r>
            <a:r>
              <a:rPr lang="en-US" dirty="0" smtClean="0"/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32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128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512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1024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1 до </a:t>
            </a:r>
            <a:r>
              <a:rPr lang="en-US" dirty="0" smtClean="0"/>
              <a:t>2</a:t>
            </a:r>
            <a:r>
              <a:rPr lang="en-US" baseline="30000" dirty="0" smtClean="0"/>
              <a:t>n</a:t>
            </a:r>
            <a:r>
              <a:rPr lang="bg-BG" dirty="0" smtClean="0"/>
              <a:t> с </a:t>
            </a:r>
            <a:r>
              <a:rPr lang="en-US" dirty="0" smtClean="0"/>
              <a:t>for-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fr-F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ange(n+1):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print(num)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623" y="2977478"/>
            <a:ext cx="2610674" cy="2598001"/>
          </a:xfrm>
          <a:prstGeom prst="roundRect">
            <a:avLst>
              <a:gd name="adj" fmla="val 1795"/>
            </a:avLst>
          </a:prstGeom>
        </p:spPr>
      </p:pic>
    </p:spTree>
    <p:extLst>
      <p:ext uri="{BB962C8B-B14F-4D97-AF65-F5344CB8AC3E}">
        <p14:creationId xmlns:p14="http://schemas.microsoft.com/office/powerpoint/2010/main" val="168310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789612" y="3212103"/>
            <a:ext cx="304800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четните степени на 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baseline="30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 smtClean="0"/>
              <a:t>: 2</a:t>
            </a:r>
            <a:r>
              <a:rPr lang="bg-BG" baseline="30000" dirty="0" smtClean="0"/>
              <a:t>0</a:t>
            </a:r>
            <a:r>
              <a:rPr lang="bg-BG" dirty="0" smtClean="0"/>
              <a:t>, 2</a:t>
            </a:r>
            <a:r>
              <a:rPr lang="bg-BG" baseline="30000" dirty="0" smtClean="0"/>
              <a:t>2</a:t>
            </a:r>
            <a:r>
              <a:rPr lang="bg-BG" dirty="0" smtClean="0"/>
              <a:t>, 2</a:t>
            </a:r>
            <a:r>
              <a:rPr lang="bg-BG" baseline="30000" dirty="0" smtClean="0"/>
              <a:t>4</a:t>
            </a:r>
            <a:r>
              <a:rPr lang="bg-BG" dirty="0" smtClean="0"/>
              <a:t>, 2</a:t>
            </a:r>
            <a:r>
              <a:rPr lang="bg-BG" baseline="30000" dirty="0" smtClean="0"/>
              <a:t>8</a:t>
            </a:r>
            <a:r>
              <a:rPr lang="bg-BG" dirty="0" smtClean="0"/>
              <a:t>, …, 2</a:t>
            </a:r>
            <a:r>
              <a:rPr lang="en-US" baseline="30000" dirty="0" smtClean="0"/>
              <a:t>n</a:t>
            </a:r>
            <a:endParaRPr lang="bg-BG" baseline="30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1024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Четни степени на 2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29286"/>
            <a:ext cx="103632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range(0, n+1, 2)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print(num)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2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judge.softuni.bg/Contests/Practice/Index/156#3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475412" y="3772685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Ползваме стъпка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0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970600"/>
            <a:ext cx="10972798" cy="820600"/>
          </a:xfrm>
        </p:spPr>
        <p:txBody>
          <a:bodyPr/>
          <a:lstStyle/>
          <a:p>
            <a:r>
              <a:rPr lang="en-US" dirty="0" smtClean="0"/>
              <a:t>While 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 smtClean="0"/>
              <a:t>Повторение докато е в сила дадено условие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4875212" y="381000"/>
            <a:ext cx="3505200" cy="4229258"/>
            <a:chOff x="4523568" y="457200"/>
            <a:chExt cx="3505200" cy="422925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666568" y="457200"/>
              <a:ext cx="0" cy="6096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Decision 9"/>
            <p:cNvSpPr/>
            <p:nvPr/>
          </p:nvSpPr>
          <p:spPr>
            <a:xfrm>
              <a:off x="4523568" y="1037211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44610" y="1564474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666568" y="2362200"/>
              <a:ext cx="0" cy="9173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523568" y="3267088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4620" y="3474436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Elbow Connector 17"/>
            <p:cNvCxnSpPr>
              <a:stCxn id="15" idx="2"/>
              <a:endCxn id="10" idx="1"/>
            </p:cNvCxnSpPr>
            <p:nvPr/>
          </p:nvCxnSpPr>
          <p:spPr>
            <a:xfrm rot="5400000" flipH="1">
              <a:off x="3913968" y="2441398"/>
              <a:ext cx="2362200" cy="1143000"/>
            </a:xfrm>
            <a:prstGeom prst="bentConnector4">
              <a:avLst>
                <a:gd name="adj1" fmla="val -18343"/>
                <a:gd name="adj2" fmla="val 167761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/>
            <p:nvPr/>
          </p:nvCxnSpPr>
          <p:spPr>
            <a:xfrm rot="16200000" flipH="1">
              <a:off x="5771982" y="2763828"/>
              <a:ext cx="2854661" cy="990600"/>
            </a:xfrm>
            <a:prstGeom prst="bentConnector3">
              <a:avLst>
                <a:gd name="adj1" fmla="val 279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89612" y="2590800"/>
              <a:ext cx="986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вярно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18153" y="1296349"/>
              <a:ext cx="1310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невярно</a:t>
              </a:r>
              <a:endParaRPr lang="en-US" b="1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84" y="2461113"/>
            <a:ext cx="2123128" cy="1600272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717957" y="1826084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6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200" dirty="0" smtClean="0"/>
              <a:t>Да се отпечатат всички числа </a:t>
            </a:r>
            <a:r>
              <a:rPr lang="en-US" sz="3200" dirty="0" smtClean="0"/>
              <a:t>≤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от редицата: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 smtClean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en-US" sz="3200" dirty="0" smtClean="0"/>
              <a:t>, …</a:t>
            </a:r>
          </a:p>
          <a:p>
            <a:pPr lvl="1"/>
            <a:r>
              <a:rPr lang="bg-BG" sz="3000" dirty="0" smtClean="0"/>
              <a:t>Всяко следващо число = предишно число * 2 + 1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Редица числа 2</a:t>
            </a:r>
            <a:r>
              <a:rPr lang="en-US" dirty="0" smtClean="0"/>
              <a:t>k</a:t>
            </a:r>
            <a:r>
              <a:rPr lang="bg-BG" dirty="0" smtClean="0"/>
              <a:t>+1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618096"/>
            <a:ext cx="103632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print(num)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judge.softuni.bg/Contests/Practice/Index/156#4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986911" y="2665293"/>
            <a:ext cx="4191000" cy="1171428"/>
          </a:xfrm>
          <a:prstGeom prst="wedgeRoundRectCallout">
            <a:avLst>
              <a:gd name="adj1" fmla="val -70134"/>
              <a:gd name="adj2" fmla="val -16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Повтаряй докато е в сила условието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≤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9812" y="4977825"/>
            <a:ext cx="3685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1, 3, 7, 15, 31, </a:t>
            </a:r>
            <a:r>
              <a:rPr 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63, …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407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1935</Words>
  <Application>Microsoft Office PowerPoint</Application>
  <PresentationFormat>По избор</PresentationFormat>
  <Paragraphs>365</Paragraphs>
  <Slides>33</Slides>
  <Notes>8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Работа с по-сложни цикли</vt:lpstr>
      <vt:lpstr>Съдържание</vt:lpstr>
      <vt:lpstr>Цикли със стъпка</vt:lpstr>
      <vt:lpstr>Числата от 1 до N през 3</vt:lpstr>
      <vt:lpstr>Числата от N до 1 в обратен ред</vt:lpstr>
      <vt:lpstr>Числата от 1 до 2n с for-цикъл</vt:lpstr>
      <vt:lpstr>Четни степени на 2</vt:lpstr>
      <vt:lpstr>While цикъл</vt:lpstr>
      <vt:lpstr>Редица числа 2k+1</vt:lpstr>
      <vt:lpstr>Число в диапазона [1…100]</vt:lpstr>
      <vt:lpstr>Презентация на PowerPoint</vt:lpstr>
      <vt:lpstr>Най-голям общ делител (НОД)</vt:lpstr>
      <vt:lpstr>Най-голям общ делител (НОД)</vt:lpstr>
      <vt:lpstr>Алгоритъм на Евклид за НОД</vt:lpstr>
      <vt:lpstr>Безкрайни цикли и оператор break</vt:lpstr>
      <vt:lpstr>Безкраен цикъл</vt:lpstr>
      <vt:lpstr>Прости числа</vt:lpstr>
      <vt:lpstr>Проверка за просто число. Оператор break</vt:lpstr>
      <vt:lpstr>Оператор break в безкраен цикъл</vt:lpstr>
      <vt:lpstr>Справяне с грешни числа: try … except</vt:lpstr>
      <vt:lpstr>Задачи с цикли</vt:lpstr>
      <vt:lpstr>Числа на Фибоначи</vt:lpstr>
      <vt:lpstr>Пирамида от числа</vt:lpstr>
      <vt:lpstr>Пирамида от числа – решение</vt:lpstr>
      <vt:lpstr>Таблица с числа</vt:lpstr>
      <vt:lpstr>Таблица с числа – решение</vt:lpstr>
      <vt:lpstr>Презентация на PowerPoint</vt:lpstr>
      <vt:lpstr>Какво научихме днес?</vt:lpstr>
      <vt:lpstr>Какво научихме днес?</vt:lpstr>
      <vt:lpstr>Какво научихме днес?</vt:lpstr>
      <vt:lpstr>Работа с по-сложни цикли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2017-02-14T17:29:49Z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